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29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017520"/>
            <a:ext cx="9144000" cy="32004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298448"/>
            <a:ext cx="822960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到货登记管理系统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212848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CADCF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使用教程 · 拍照即登记，不用回头补表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457200" y="3273552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真机截图 · 含手机端现场操作 · 从拍清单到提交登记每一步都写清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38862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A97A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工程部　2026 年 10 月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0292" cy="621792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283464"/>
            <a:ext cx="80467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F6F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开始之前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521208"/>
            <a:ext cx="80467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这本册子怎么用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457200" y="1225296"/>
            <a:ext cx="2633472" cy="1316736"/>
          </a:xfrm>
          <a:prstGeom prst="roundRect">
            <a:avLst>
              <a:gd name="adj" fmla="val 4167"/>
            </a:avLst>
          </a:prstGeom>
          <a:solidFill>
            <a:srgbClr val="DCE4F0"/>
          </a:solidFill>
          <a:ln w="9525">
            <a:solidFill>
              <a:srgbClr val="1229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353312"/>
            <a:ext cx="230428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给谁看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21792" y="1719072"/>
            <a:ext cx="2304288" cy="6949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6000"/>
              </a:lnSpc>
              <a:buNone/>
            </a:pPr>
            <a:r>
              <a:rPr lang="en-US" sz="102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现场经理（主）、项目负责人；管理员看第四章管理端。</a:t>
            </a:r>
            <a:endParaRPr lang="en-US" sz="1020" dirty="0"/>
          </a:p>
        </p:txBody>
      </p:sp>
      <p:sp>
        <p:nvSpPr>
          <p:cNvPr id="8" name="Shape 6"/>
          <p:cNvSpPr/>
          <p:nvPr/>
        </p:nvSpPr>
        <p:spPr>
          <a:xfrm>
            <a:off x="3255264" y="1225296"/>
            <a:ext cx="2633472" cy="1316736"/>
          </a:xfrm>
          <a:prstGeom prst="roundRect">
            <a:avLst>
              <a:gd name="adj" fmla="val 4167"/>
            </a:avLst>
          </a:prstGeom>
          <a:solidFill>
            <a:srgbClr val="DCE4F0"/>
          </a:solidFill>
          <a:ln w="9525">
            <a:solidFill>
              <a:srgbClr val="1229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19856" y="1353312"/>
            <a:ext cx="230428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看什么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419856" y="1719072"/>
            <a:ext cx="2304288" cy="6949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6000"/>
              </a:lnSpc>
              <a:buNone/>
            </a:pPr>
            <a:r>
              <a:rPr lang="en-US" sz="102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① 选身份登录 ② 现场端认一屏 ③ 到货登记五步 ④ 管理端四页签 ⑤ 出错怎么办。</a:t>
            </a:r>
            <a:endParaRPr lang="en-US" sz="1020" dirty="0"/>
          </a:p>
        </p:txBody>
      </p:sp>
      <p:sp>
        <p:nvSpPr>
          <p:cNvPr id="11" name="Shape 9"/>
          <p:cNvSpPr/>
          <p:nvPr/>
        </p:nvSpPr>
        <p:spPr>
          <a:xfrm>
            <a:off x="6053328" y="1225296"/>
            <a:ext cx="2633472" cy="1316736"/>
          </a:xfrm>
          <a:prstGeom prst="roundRect">
            <a:avLst>
              <a:gd name="adj" fmla="val 4167"/>
            </a:avLst>
          </a:prstGeom>
          <a:solidFill>
            <a:srgbClr val="DCE4F0"/>
          </a:solidFill>
          <a:ln w="9525">
            <a:solidFill>
              <a:srgbClr val="1229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217920" y="1353312"/>
            <a:ext cx="230428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在哪儿用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217920" y="1719072"/>
            <a:ext cx="2304288" cy="6949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6000"/>
              </a:lnSpc>
              <a:buNone/>
            </a:pPr>
            <a:r>
              <a:rPr lang="en-US" sz="102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现场就用手机浏览器打开，站在货堆前拍完就交，不用回办公室。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457200" y="2724912"/>
            <a:ext cx="2633472" cy="1316736"/>
          </a:xfrm>
          <a:prstGeom prst="roundRect">
            <a:avLst>
              <a:gd name="adj" fmla="val 4167"/>
            </a:avLst>
          </a:prstGeom>
          <a:solidFill>
            <a:srgbClr val="DCE4F0"/>
          </a:solidFill>
          <a:ln w="9525">
            <a:solidFill>
              <a:srgbClr val="1229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1792" y="2852928"/>
            <a:ext cx="230428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要装 App 吗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21792" y="3218688"/>
            <a:ext cx="2304288" cy="6949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6000"/>
              </a:lnSpc>
              <a:buNone/>
            </a:pPr>
            <a:r>
              <a:rPr lang="en-US" sz="102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不用。手机浏览器打开网址即可，界面自动变竖版。</a:t>
            </a:r>
            <a:endParaRPr lang="en-US" sz="1020" dirty="0"/>
          </a:p>
        </p:txBody>
      </p:sp>
      <p:sp>
        <p:nvSpPr>
          <p:cNvPr id="17" name="Shape 15"/>
          <p:cNvSpPr/>
          <p:nvPr/>
        </p:nvSpPr>
        <p:spPr>
          <a:xfrm>
            <a:off x="3255264" y="2724912"/>
            <a:ext cx="2633472" cy="1316736"/>
          </a:xfrm>
          <a:prstGeom prst="roundRect">
            <a:avLst>
              <a:gd name="adj" fmla="val 4167"/>
            </a:avLst>
          </a:prstGeom>
          <a:solidFill>
            <a:srgbClr val="DCE4F0"/>
          </a:solidFill>
          <a:ln w="9525">
            <a:solidFill>
              <a:srgbClr val="12294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419856" y="2852928"/>
            <a:ext cx="230428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数据会串吗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419856" y="3218688"/>
            <a:ext cx="2304288" cy="6949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6000"/>
              </a:lnSpc>
              <a:buNone/>
            </a:pPr>
            <a:r>
              <a:rPr lang="en-US" sz="102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不会。现场经理只看自己名下项目，管理员看全部 —— 身份不同看到的不一样。</a:t>
            </a:r>
            <a:endParaRPr lang="en-US" sz="1020" dirty="0"/>
          </a:p>
        </p:txBody>
      </p:sp>
      <p:sp>
        <p:nvSpPr>
          <p:cNvPr id="20" name="Shape 18"/>
          <p:cNvSpPr/>
          <p:nvPr/>
        </p:nvSpPr>
        <p:spPr>
          <a:xfrm>
            <a:off x="6053328" y="2724912"/>
            <a:ext cx="2633472" cy="1316736"/>
          </a:xfrm>
          <a:prstGeom prst="roundRect">
            <a:avLst>
              <a:gd name="adj" fmla="val 4167"/>
            </a:avLst>
          </a:prstGeom>
          <a:solidFill>
            <a:srgbClr val="DCE4F0"/>
          </a:solidFill>
          <a:ln w="9525">
            <a:solidFill>
              <a:srgbClr val="C2610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217920" y="2852928"/>
            <a:ext cx="230428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遇到问题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217920" y="3218688"/>
            <a:ext cx="2304288" cy="6949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6000"/>
              </a:lnSpc>
              <a:buNone/>
            </a:pPr>
            <a:r>
              <a:rPr lang="en-US" sz="102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先看最后一章；还不行找工程部。</a:t>
            </a:r>
            <a:endParaRPr lang="en-US" sz="1020" dirty="0"/>
          </a:p>
        </p:txBody>
      </p:sp>
      <p:sp>
        <p:nvSpPr>
          <p:cNvPr id="23" name="Shape 21"/>
          <p:cNvSpPr/>
          <p:nvPr/>
        </p:nvSpPr>
        <p:spPr>
          <a:xfrm>
            <a:off x="0" y="5097780"/>
            <a:ext cx="9144000" cy="45720"/>
          </a:xfrm>
          <a:prstGeom prst="rect">
            <a:avLst/>
          </a:prstGeom>
          <a:solidFill>
            <a:srgbClr val="E8EEF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4777740"/>
            <a:ext cx="75895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6B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到货登记管理系统 · 使用教程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8138160" y="4777740"/>
            <a:ext cx="5486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A6B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457200" y="4224528"/>
            <a:ext cx="8229600" cy="420624"/>
          </a:xfrm>
          <a:prstGeom prst="roundRect">
            <a:avLst>
              <a:gd name="adj" fmla="val 10870"/>
            </a:avLst>
          </a:prstGeom>
          <a:solidFill>
            <a:srgbClr val="E8EEF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40080" y="4224528"/>
            <a:ext cx="78638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F6F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顺序：① 选身份登录 → ② 认识现场端 → ③ 拍照登记五步 → ④ 管理端怎么核 → ⑤ 出错怎么办。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0292" cy="621792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283464"/>
            <a:ext cx="80467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F6F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它解决什么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521208"/>
            <a:ext cx="80467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它解决的是：到了多少、照片在哪、谁确认的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457200" y="1225296"/>
            <a:ext cx="2633472" cy="1316736"/>
          </a:xfrm>
          <a:prstGeom prst="roundRect">
            <a:avLst>
              <a:gd name="adj" fmla="val 4167"/>
            </a:avLst>
          </a:prstGeom>
          <a:solidFill>
            <a:srgbClr val="DCE4F0"/>
          </a:solidFill>
          <a:ln w="9525">
            <a:solidFill>
              <a:srgbClr val="0F8A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353312"/>
            <a:ext cx="230428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清单 + 照片一张单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21792" y="1719072"/>
            <a:ext cx="2304288" cy="6949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6000"/>
              </a:lnSpc>
              <a:buNone/>
            </a:pPr>
            <a:r>
              <a:rPr lang="en-US" sz="102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到货清单（Excel/PDF/照片）和货物照片都传上来，AI 逐张识别，一件一行。</a:t>
            </a:r>
            <a:endParaRPr lang="en-US" sz="1020" dirty="0"/>
          </a:p>
        </p:txBody>
      </p:sp>
      <p:sp>
        <p:nvSpPr>
          <p:cNvPr id="8" name="Shape 6"/>
          <p:cNvSpPr/>
          <p:nvPr/>
        </p:nvSpPr>
        <p:spPr>
          <a:xfrm>
            <a:off x="3255264" y="1225296"/>
            <a:ext cx="2633472" cy="1316736"/>
          </a:xfrm>
          <a:prstGeom prst="roundRect">
            <a:avLst>
              <a:gd name="adj" fmla="val 4167"/>
            </a:avLst>
          </a:prstGeom>
          <a:solidFill>
            <a:srgbClr val="DCE4F0"/>
          </a:solidFill>
          <a:ln w="9525">
            <a:solidFill>
              <a:srgbClr val="0F8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19856" y="1353312"/>
            <a:ext cx="230428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车牌 AI 识别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419856" y="1719072"/>
            <a:ext cx="2304288" cy="6949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6000"/>
              </a:lnSpc>
              <a:buNone/>
            </a:pPr>
            <a:r>
              <a:rPr lang="en-US" sz="102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清单上有车牌，系统自动读出来填好，人工核一下即可。</a:t>
            </a:r>
            <a:endParaRPr lang="en-US" sz="1020" dirty="0"/>
          </a:p>
        </p:txBody>
      </p:sp>
      <p:sp>
        <p:nvSpPr>
          <p:cNvPr id="11" name="Shape 9"/>
          <p:cNvSpPr/>
          <p:nvPr/>
        </p:nvSpPr>
        <p:spPr>
          <a:xfrm>
            <a:off x="6053328" y="1225296"/>
            <a:ext cx="2633472" cy="1316736"/>
          </a:xfrm>
          <a:prstGeom prst="roundRect">
            <a:avLst>
              <a:gd name="adj" fmla="val 4167"/>
            </a:avLst>
          </a:prstGeom>
          <a:solidFill>
            <a:srgbClr val="DCE4F0"/>
          </a:solidFill>
          <a:ln w="9525">
            <a:solidFill>
              <a:srgbClr val="C2610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217920" y="1353312"/>
            <a:ext cx="230428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低置信度标出来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217920" y="1719072"/>
            <a:ext cx="2304288" cy="6949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6000"/>
              </a:lnSpc>
              <a:buNone/>
            </a:pPr>
            <a:r>
              <a:rPr lang="en-US" sz="102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AI 没把握的行标成橙色，提示必须人工复核 —— 不猜、不糊过去。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457200" y="2724912"/>
            <a:ext cx="2633472" cy="1316736"/>
          </a:xfrm>
          <a:prstGeom prst="roundRect">
            <a:avLst>
              <a:gd name="adj" fmla="val 4167"/>
            </a:avLst>
          </a:prstGeom>
          <a:solidFill>
            <a:srgbClr val="DCE4F0"/>
          </a:solidFill>
          <a:ln w="9525">
            <a:solidFill>
              <a:srgbClr val="1229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1792" y="2852928"/>
            <a:ext cx="230428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项目自动分组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21792" y="3218688"/>
            <a:ext cx="2304288" cy="6949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6000"/>
              </a:lnSpc>
              <a:buNone/>
            </a:pPr>
            <a:r>
              <a:rPr lang="en-US" sz="102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到货中的归「正在发货」，部件到齐自动移进「已完全到货」，不用自己盯。</a:t>
            </a:r>
            <a:endParaRPr lang="en-US" sz="1020" dirty="0"/>
          </a:p>
        </p:txBody>
      </p:sp>
      <p:sp>
        <p:nvSpPr>
          <p:cNvPr id="17" name="Shape 15"/>
          <p:cNvSpPr/>
          <p:nvPr/>
        </p:nvSpPr>
        <p:spPr>
          <a:xfrm>
            <a:off x="3255264" y="2724912"/>
            <a:ext cx="2633472" cy="1316736"/>
          </a:xfrm>
          <a:prstGeom prst="roundRect">
            <a:avLst>
              <a:gd name="adj" fmla="val 4167"/>
            </a:avLst>
          </a:prstGeom>
          <a:solidFill>
            <a:srgbClr val="DCE4F0"/>
          </a:solidFill>
          <a:ln w="9525">
            <a:solidFill>
              <a:srgbClr val="12294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419856" y="2852928"/>
            <a:ext cx="230428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部件清单可换版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419856" y="3218688"/>
            <a:ext cx="2304288" cy="6949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6000"/>
              </a:lnSpc>
              <a:buNone/>
            </a:pPr>
            <a:r>
              <a:rPr lang="en-US" sz="102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清单会变（新增、改量），导入新版本时已登记的进度一条不丢。</a:t>
            </a:r>
            <a:endParaRPr lang="en-US" sz="1020" dirty="0"/>
          </a:p>
        </p:txBody>
      </p:sp>
      <p:sp>
        <p:nvSpPr>
          <p:cNvPr id="20" name="Shape 18"/>
          <p:cNvSpPr/>
          <p:nvPr/>
        </p:nvSpPr>
        <p:spPr>
          <a:xfrm>
            <a:off x="6053328" y="2724912"/>
            <a:ext cx="2633472" cy="1316736"/>
          </a:xfrm>
          <a:prstGeom prst="roundRect">
            <a:avLst>
              <a:gd name="adj" fmla="val 4167"/>
            </a:avLst>
          </a:prstGeom>
          <a:solidFill>
            <a:srgbClr val="DCE4F0"/>
          </a:solidFill>
          <a:ln w="9525">
            <a:solidFill>
              <a:srgbClr val="1229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217920" y="2852928"/>
            <a:ext cx="230428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质量异常单独立账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217920" y="3218688"/>
            <a:ext cx="2304288" cy="6949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6000"/>
              </a:lnSpc>
              <a:buNone/>
            </a:pPr>
            <a:r>
              <a:rPr lang="en-US" sz="102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质检不合格的进质量问题清单，可按次追溯到明细与照片。</a:t>
            </a:r>
            <a:endParaRPr lang="en-US" sz="1020" dirty="0"/>
          </a:p>
        </p:txBody>
      </p:sp>
      <p:sp>
        <p:nvSpPr>
          <p:cNvPr id="23" name="Shape 21"/>
          <p:cNvSpPr/>
          <p:nvPr/>
        </p:nvSpPr>
        <p:spPr>
          <a:xfrm>
            <a:off x="0" y="5097780"/>
            <a:ext cx="9144000" cy="45720"/>
          </a:xfrm>
          <a:prstGeom prst="rect">
            <a:avLst/>
          </a:prstGeom>
          <a:solidFill>
            <a:srgbClr val="E8EEF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4777740"/>
            <a:ext cx="75895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6B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到货登记管理系统 · 使用教程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8138160" y="4777740"/>
            <a:ext cx="5486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A6B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457200" y="4224528"/>
            <a:ext cx="8229600" cy="420624"/>
          </a:xfrm>
          <a:prstGeom prst="roundRect">
            <a:avLst>
              <a:gd name="adj" fmla="val 10870"/>
            </a:avLst>
          </a:prstGeom>
          <a:solidFill>
            <a:srgbClr val="E8EEF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40080" y="4224528"/>
            <a:ext cx="78638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F6F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一句话：以前到货靠群里发照片＋纸上打勾，现在一次提交就有台账。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29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103120"/>
            <a:ext cx="2834640" cy="32004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1887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F6F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第一章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457200" y="1572768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怎么进去：先选身份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457200" y="2304288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现场经理 / 管理员 · 两种身份看到的不一样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2834640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8A97A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这个平台跟别的不太一样：登录前要先选身份。选错了会看到不该你负责的项目，</a:t>
            </a:r>
            <a:endParaRPr lang="en-US" sz="11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8A97A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所以这一步要认真选。选完再点飞书登录就进来了。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138160" y="4759452"/>
            <a:ext cx="5486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A97A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0292" cy="621792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283464"/>
            <a:ext cx="80467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F6F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第一章 · 登录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521208"/>
            <a:ext cx="80467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1 步：选身份，再登录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402336" y="1179576"/>
            <a:ext cx="5458968" cy="3310128"/>
          </a:xfrm>
          <a:prstGeom prst="roundRect">
            <a:avLst>
              <a:gd name="adj" fmla="val 1657"/>
            </a:avLst>
          </a:prstGeom>
          <a:solidFill>
            <a:srgbClr val="FFFFFF"/>
          </a:solidFill>
          <a:ln w="9525">
            <a:solidFill>
              <a:srgbClr val="DCE4F0"/>
            </a:solidFill>
            <a:prstDash val="solid"/>
          </a:ln>
        </p:spPr>
      </p:sp>
      <p:pic>
        <p:nvPicPr>
          <p:cNvPr id="6" name="Image 0" descr="C:\Users\030\WorkBuddy\飞书\_ppt_tutorial\shots\40_arrival_login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57200" y="1234440"/>
            <a:ext cx="5349240" cy="32004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080760" y="1271016"/>
            <a:ext cx="256032" cy="256032"/>
          </a:xfrm>
          <a:prstGeom prst="ellipse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080760" y="1271016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6446520" y="1216152"/>
            <a:ext cx="22402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10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登录页把两种身份的差别直接写出来，不用猜自己该选哪个。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080760" y="2057400"/>
            <a:ext cx="256032" cy="256032"/>
          </a:xfrm>
          <a:prstGeom prst="ellipse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080760" y="2057400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6446520" y="2002536"/>
            <a:ext cx="22402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10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「现场经理 · 只看我的项目」—— 范围小，但现场最常用。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6080760" y="2843784"/>
            <a:ext cx="256032" cy="256032"/>
          </a:xfrm>
          <a:prstGeom prst="ellipse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080760" y="284378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6446520" y="2788920"/>
            <a:ext cx="22402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10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「管理员 · 全项目 + 知识库」—— 权限更大，负责维护部件清单。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6080760" y="3630168"/>
            <a:ext cx="256032" cy="256032"/>
          </a:xfrm>
          <a:prstGeom prst="ellipse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080760" y="3630168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6446520" y="3575304"/>
            <a:ext cx="22402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10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选好点「使用飞书登录」，下面一行会写出「将以【现场经理】身份进入」。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0" y="5097780"/>
            <a:ext cx="9144000" cy="45720"/>
          </a:xfrm>
          <a:prstGeom prst="rect">
            <a:avLst/>
          </a:prstGeom>
          <a:solidFill>
            <a:srgbClr val="E8EEF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57200" y="4777740"/>
            <a:ext cx="75895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6B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到货登记管理系统 · 使用教程</a:t>
            </a:r>
            <a:endParaRPr lang="en-US" sz="850" dirty="0"/>
          </a:p>
        </p:txBody>
      </p:sp>
      <p:sp>
        <p:nvSpPr>
          <p:cNvPr id="21" name="Text 18"/>
          <p:cNvSpPr/>
          <p:nvPr/>
        </p:nvSpPr>
        <p:spPr>
          <a:xfrm>
            <a:off x="8138160" y="4777740"/>
            <a:ext cx="5486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A6B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0292" cy="621792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283464"/>
            <a:ext cx="80467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F6F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第一章 · 登录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521208"/>
            <a:ext cx="80467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登录完整 4 步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457200" y="1243584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243584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005840" y="1216152"/>
            <a:ext cx="766267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15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打开平台地址（arr.gongchenglk.com），页面先让你选身份：现场经理 / 管理员。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57200" y="1920240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920240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1005840" y="1892808"/>
            <a:ext cx="766267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15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现场收货选「现场经理」；要维护部件清单、看全部项目选「管理员」。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57200" y="2596896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596896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005840" y="2569464"/>
            <a:ext cx="766267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15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点「使用飞书登录」，在飞书里点「同意」—— 自动进来，不需要密码。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457200" y="3273552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3273552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1005840" y="3246120"/>
            <a:ext cx="766267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15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进来后看顶栏：现场经理写「现场经理端 · 到货统计工具」，右侧有「切换身份」。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457200" y="4187952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EDF3FE"/>
          </a:solidFill>
          <a:ln w="9525">
            <a:solidFill>
              <a:srgbClr val="DCE4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57200" y="4297680"/>
            <a:ext cx="41148" cy="237744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12648" y="4242816"/>
            <a:ext cx="79552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★ 选错了不用注销重登：点右上「切换身份」，重选一次即可，不影响任何数据。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0" y="5097780"/>
            <a:ext cx="9144000" cy="45720"/>
          </a:xfrm>
          <a:prstGeom prst="rect">
            <a:avLst/>
          </a:prstGeom>
          <a:solidFill>
            <a:srgbClr val="E8EEF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777740"/>
            <a:ext cx="75895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6B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到货登记管理系统 · 使用教程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8138160" y="4777740"/>
            <a:ext cx="5486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A6B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229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103120"/>
            <a:ext cx="2834640" cy="32004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1887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F6F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第二章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457200" y="1572768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现场端：这一屏怎么看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457200" y="2304288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六个数字 · 两个分组 · 项目卡四个按钮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2834640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8A97A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进来第一屏就是现场每天要看的东西：我负责几个项目、应到多少件、到了多少、</a:t>
            </a:r>
            <a:endParaRPr lang="en-US" sz="11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8A97A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还有几个项目没到齐。看懂这一屏，今天该盯哪个项目就清楚了。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138160" y="4759452"/>
            <a:ext cx="5486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A97A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0292" cy="621792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283464"/>
            <a:ext cx="80467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F6F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第二章 · 现场端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521208"/>
            <a:ext cx="80467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我的项目：六个数字先给结论，再按到货情况分组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402336" y="1097280"/>
            <a:ext cx="8339328" cy="2578608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9525">
            <a:solidFill>
              <a:srgbClr val="DCE4F0"/>
            </a:solidFill>
            <a:prstDash val="solid"/>
          </a:ln>
        </p:spPr>
      </p:sp>
      <p:pic>
        <p:nvPicPr>
          <p:cNvPr id="6" name="Image 0" descr="C:\Users\030\WorkBuddy\飞书\_ppt_tutorial\shots\42_arrival_manager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57200" y="1152144"/>
            <a:ext cx="8229600" cy="24688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57200" y="3785616"/>
            <a:ext cx="1947672" cy="877824"/>
          </a:xfrm>
          <a:prstGeom prst="roundRect">
            <a:avLst>
              <a:gd name="adj" fmla="val 6250"/>
            </a:avLst>
          </a:prstGeom>
          <a:solidFill>
            <a:srgbClr val="F4F6FA"/>
          </a:solidFill>
          <a:ln w="9525">
            <a:solidFill>
              <a:srgbClr val="DCE4F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57200" y="3895344"/>
            <a:ext cx="41148" cy="658368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12648" y="3840480"/>
            <a:ext cx="1673352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顶部六个数字：我负责的项目 / 应到部件总数 / 已到部件总数 / 待到部件 / 已完全到货 / 质量异常。</a:t>
            </a:r>
            <a:endParaRPr lang="en-US" sz="980" dirty="0"/>
          </a:p>
        </p:txBody>
      </p:sp>
      <p:sp>
        <p:nvSpPr>
          <p:cNvPr id="10" name="Shape 7"/>
          <p:cNvSpPr/>
          <p:nvPr/>
        </p:nvSpPr>
        <p:spPr>
          <a:xfrm>
            <a:off x="2551176" y="3785616"/>
            <a:ext cx="1947672" cy="877824"/>
          </a:xfrm>
          <a:prstGeom prst="roundRect">
            <a:avLst>
              <a:gd name="adj" fmla="val 6250"/>
            </a:avLst>
          </a:prstGeom>
          <a:solidFill>
            <a:srgbClr val="F4F6FA"/>
          </a:solidFill>
          <a:ln w="9525">
            <a:solidFill>
              <a:srgbClr val="DCE4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551176" y="3895344"/>
            <a:ext cx="41148" cy="658368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706624" y="3840480"/>
            <a:ext cx="1673352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下面自动分成两组：「正在发货」（部件还没到齐）和「已完全到货」（到齐后自动移进去）。</a:t>
            </a:r>
            <a:endParaRPr lang="en-US" sz="980" dirty="0"/>
          </a:p>
        </p:txBody>
      </p:sp>
      <p:sp>
        <p:nvSpPr>
          <p:cNvPr id="13" name="Shape 10"/>
          <p:cNvSpPr/>
          <p:nvPr/>
        </p:nvSpPr>
        <p:spPr>
          <a:xfrm>
            <a:off x="4645152" y="3785616"/>
            <a:ext cx="1947672" cy="877824"/>
          </a:xfrm>
          <a:prstGeom prst="roundRect">
            <a:avLst>
              <a:gd name="adj" fmla="val 6250"/>
            </a:avLst>
          </a:prstGeom>
          <a:solidFill>
            <a:srgbClr val="F4F6FA"/>
          </a:solidFill>
          <a:ln w="9525">
            <a:solidFill>
              <a:srgbClr val="DCE4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645152" y="3895344"/>
            <a:ext cx="41148" cy="658368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800600" y="3840480"/>
            <a:ext cx="1673352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项目卡上写着档案号、产品类型、归属经理、到货率条，以及应到 / 已到 / 未到 / 登记几次。</a:t>
            </a:r>
            <a:endParaRPr lang="en-US" sz="980" dirty="0"/>
          </a:p>
        </p:txBody>
      </p:sp>
      <p:sp>
        <p:nvSpPr>
          <p:cNvPr id="16" name="Shape 13"/>
          <p:cNvSpPr/>
          <p:nvPr/>
        </p:nvSpPr>
        <p:spPr>
          <a:xfrm>
            <a:off x="6739128" y="3785616"/>
            <a:ext cx="1947672" cy="877824"/>
          </a:xfrm>
          <a:prstGeom prst="roundRect">
            <a:avLst>
              <a:gd name="adj" fmla="val 6250"/>
            </a:avLst>
          </a:prstGeom>
          <a:solidFill>
            <a:srgbClr val="F4F6FA"/>
          </a:solidFill>
          <a:ln w="9525">
            <a:solidFill>
              <a:srgbClr val="DCE4F0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739128" y="3895344"/>
            <a:ext cx="41148" cy="658368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894576" y="3840480"/>
            <a:ext cx="1673352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卡上四个按钮：部件清单、上传清单、去登记、删除 —— 现场只用得到前三个。</a:t>
            </a:r>
            <a:endParaRPr lang="en-US" sz="980" dirty="0"/>
          </a:p>
        </p:txBody>
      </p:sp>
      <p:sp>
        <p:nvSpPr>
          <p:cNvPr id="19" name="Shape 16"/>
          <p:cNvSpPr/>
          <p:nvPr/>
        </p:nvSpPr>
        <p:spPr>
          <a:xfrm>
            <a:off x="0" y="5097780"/>
            <a:ext cx="9144000" cy="45720"/>
          </a:xfrm>
          <a:prstGeom prst="rect">
            <a:avLst/>
          </a:prstGeom>
          <a:solidFill>
            <a:srgbClr val="E8EEF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57200" y="4777740"/>
            <a:ext cx="75895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6B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到货登记管理系统 · 使用教程</a:t>
            </a:r>
            <a:endParaRPr lang="en-US" sz="850" dirty="0"/>
          </a:p>
        </p:txBody>
      </p:sp>
      <p:sp>
        <p:nvSpPr>
          <p:cNvPr id="21" name="Text 18"/>
          <p:cNvSpPr/>
          <p:nvPr/>
        </p:nvSpPr>
        <p:spPr>
          <a:xfrm>
            <a:off x="8138160" y="4777740"/>
            <a:ext cx="5486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A6B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0292" cy="621792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283464"/>
            <a:ext cx="80467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F6F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第二章 · 现场端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521208"/>
            <a:ext cx="80467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这一屏四个区，各管一件事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457200" y="1243584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243584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005840" y="1216152"/>
            <a:ext cx="766267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08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六个数字 —— 一眼看出「今天要不要催货」：待到部件多就是还没到齐。</a:t>
            </a:r>
            <a:endParaRPr lang="en-US" sz="1080" dirty="0"/>
          </a:p>
        </p:txBody>
      </p:sp>
      <p:sp>
        <p:nvSpPr>
          <p:cNvPr id="8" name="Shape 6"/>
          <p:cNvSpPr/>
          <p:nvPr/>
        </p:nvSpPr>
        <p:spPr>
          <a:xfrm>
            <a:off x="457200" y="1792224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792224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B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1005840" y="1764792"/>
            <a:ext cx="766267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08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正在发货分组 —— 到货中的项目都在这里，标题上写着「共应到多少 / 已到多少」。</a:t>
            </a:r>
            <a:endParaRPr lang="en-US" sz="1080" dirty="0"/>
          </a:p>
        </p:txBody>
      </p:sp>
      <p:sp>
        <p:nvSpPr>
          <p:cNvPr id="11" name="Shape 9"/>
          <p:cNvSpPr/>
          <p:nvPr/>
        </p:nvSpPr>
        <p:spPr>
          <a:xfrm>
            <a:off x="457200" y="2340864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40864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005840" y="2313432"/>
            <a:ext cx="766267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08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项目卡 —— 到货率进度条 + 应到 / 已到 / 未到 / 登记次数；点一下进项目。</a:t>
            </a:r>
            <a:endParaRPr lang="en-US" sz="1080" dirty="0"/>
          </a:p>
        </p:txBody>
      </p:sp>
      <p:sp>
        <p:nvSpPr>
          <p:cNvPr id="14" name="Shape 12"/>
          <p:cNvSpPr/>
          <p:nvPr/>
        </p:nvSpPr>
        <p:spPr>
          <a:xfrm>
            <a:off x="457200" y="2889504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89504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1005840" y="2862072"/>
            <a:ext cx="766267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08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四个按钮 —— 部件清单（看清单）、上传清单（换版/补清单）、去登记（开始登记）、删除（管理员才给）。</a:t>
            </a:r>
            <a:endParaRPr lang="en-US" sz="1080" dirty="0"/>
          </a:p>
        </p:txBody>
      </p:sp>
      <p:sp>
        <p:nvSpPr>
          <p:cNvPr id="17" name="Shape 15"/>
          <p:cNvSpPr/>
          <p:nvPr/>
        </p:nvSpPr>
        <p:spPr>
          <a:xfrm>
            <a:off x="457200" y="3438144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438144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E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1005840" y="3410712"/>
            <a:ext cx="766267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08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顶部三个页签 —— 我的项目 / 到货登记 / 登记记录；登记记录里能查自己交过的每一单。</a:t>
            </a:r>
            <a:endParaRPr lang="en-US" sz="1080" dirty="0"/>
          </a:p>
        </p:txBody>
      </p:sp>
      <p:sp>
        <p:nvSpPr>
          <p:cNvPr id="20" name="Shape 18"/>
          <p:cNvSpPr/>
          <p:nvPr/>
        </p:nvSpPr>
        <p:spPr>
          <a:xfrm>
            <a:off x="457200" y="4187952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EDF3FE"/>
          </a:solidFill>
          <a:ln w="9525">
            <a:solidFill>
              <a:srgbClr val="DCE4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57200" y="4297680"/>
            <a:ext cx="41148" cy="237744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12648" y="4242816"/>
            <a:ext cx="79552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★ 删除要先算影响面、再手打项目名称确认 —— 删掉的项目记录不会静默消失，影响面当场列给你看。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0" y="5097780"/>
            <a:ext cx="9144000" cy="45720"/>
          </a:xfrm>
          <a:prstGeom prst="rect">
            <a:avLst/>
          </a:prstGeom>
          <a:solidFill>
            <a:srgbClr val="E8EEF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4777740"/>
            <a:ext cx="75895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6B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到货登记管理系统 · 使用教程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8138160" y="4777740"/>
            <a:ext cx="5486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A6B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0292" cy="621792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283464"/>
            <a:ext cx="80467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F6F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第二章 · 现场端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521208"/>
            <a:ext cx="80467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现场就是拿手机干这个的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7123176" y="1124712"/>
            <a:ext cx="1627632" cy="3374136"/>
          </a:xfrm>
          <a:prstGeom prst="roundRect">
            <a:avLst>
              <a:gd name="adj" fmla="val 3371"/>
            </a:avLst>
          </a:prstGeom>
          <a:solidFill>
            <a:srgbClr val="F4F6FA"/>
          </a:solidFill>
          <a:ln w="9525">
            <a:solidFill>
              <a:srgbClr val="DCE4F0"/>
            </a:solidFill>
            <a:prstDash val="solid"/>
          </a:ln>
        </p:spPr>
      </p:sp>
      <p:pic>
        <p:nvPicPr>
          <p:cNvPr id="6" name="Image 0" descr="C:\Users\030\WorkBuddy\飞书\_ppt_tutorial\shots\43_arrival_manager_mobile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187184" y="1188720"/>
            <a:ext cx="1499616" cy="324612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57200" y="1271016"/>
            <a:ext cx="256032" cy="256032"/>
          </a:xfrm>
          <a:prstGeom prst="ellipse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1271016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822960" y="1216152"/>
            <a:ext cx="6044184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6000"/>
              </a:lnSpc>
              <a:buNone/>
            </a:pPr>
            <a:r>
              <a:rPr lang="en-US" sz="115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站在货堆前打开手机：「我的项目」看到自己负责的项目和到货率。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457200" y="2057400"/>
            <a:ext cx="256032" cy="256032"/>
          </a:xfrm>
          <a:prstGeom prst="ellipse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57200" y="2057400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822960" y="2002536"/>
            <a:ext cx="6044184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6000"/>
              </a:lnSpc>
              <a:buNone/>
            </a:pPr>
            <a:r>
              <a:rPr lang="en-US" sz="115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点「去登记」，拍清单、拍货物照片，AI 逐张识别部件与数量。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457200" y="2843784"/>
            <a:ext cx="256032" cy="256032"/>
          </a:xfrm>
          <a:prstGeom prst="ellipse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57200" y="284378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822960" y="2788920"/>
            <a:ext cx="6044184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6000"/>
              </a:lnSpc>
              <a:buNone/>
            </a:pPr>
            <a:r>
              <a:rPr lang="en-US" sz="115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页面上「应到 / 已到 / 未到」写得清楚，自己心里有数。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457200" y="3630168"/>
            <a:ext cx="256032" cy="256032"/>
          </a:xfrm>
          <a:prstGeom prst="ellipse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57200" y="3630168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822960" y="3575304"/>
            <a:ext cx="6044184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6000"/>
              </a:lnSpc>
              <a:buNone/>
            </a:pPr>
            <a:r>
              <a:rPr lang="en-US" sz="115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提交完就走，不用等办公室确认 —— 那边同步就看到了。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0" y="5097780"/>
            <a:ext cx="9144000" cy="45720"/>
          </a:xfrm>
          <a:prstGeom prst="rect">
            <a:avLst/>
          </a:prstGeom>
          <a:solidFill>
            <a:srgbClr val="E8EEF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57200" y="4777740"/>
            <a:ext cx="75895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6B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到货登记管理系统 · 使用教程</a:t>
            </a:r>
            <a:endParaRPr lang="en-US" sz="850" dirty="0"/>
          </a:p>
        </p:txBody>
      </p:sp>
      <p:sp>
        <p:nvSpPr>
          <p:cNvPr id="21" name="Text 18"/>
          <p:cNvSpPr/>
          <p:nvPr/>
        </p:nvSpPr>
        <p:spPr>
          <a:xfrm>
            <a:off x="8138160" y="4777740"/>
            <a:ext cx="5486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A6B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229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103120"/>
            <a:ext cx="2834640" cy="32004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1887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F6F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第三章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457200" y="1572768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到货登记：完整操作步骤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457200" y="2304288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选到货方式 · 传清单与照片 · 核明细 · 提交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2834640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8A97A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这一章是现场最常用的部分。整页分三段：① 选项目与到货信息 ② 上传清单与照片</a:t>
            </a:r>
            <a:endParaRPr lang="en-US" sz="11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8A97A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③ 核对明细后提交。每一段都写清点哪里、看到什么。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138160" y="4759452"/>
            <a:ext cx="5486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A97A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0292" cy="621792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283464"/>
            <a:ext cx="80467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F6F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第三章 · 登记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521208"/>
            <a:ext cx="80467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登记页三段：填信息 → 传材料 → 核明细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402336" y="1097280"/>
            <a:ext cx="8339328" cy="2578608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9525">
            <a:solidFill>
              <a:srgbClr val="DCE4F0"/>
            </a:solidFill>
            <a:prstDash val="solid"/>
          </a:ln>
        </p:spPr>
      </p:sp>
      <p:pic>
        <p:nvPicPr>
          <p:cNvPr id="6" name="Image 0" descr="C:\Users\030\WorkBuddy\飞书\_ppt_tutorial\shots\45_arrival_register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57200" y="1152144"/>
            <a:ext cx="8229600" cy="24688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57200" y="3785616"/>
            <a:ext cx="1947672" cy="877824"/>
          </a:xfrm>
          <a:prstGeom prst="roundRect">
            <a:avLst>
              <a:gd name="adj" fmla="val 6250"/>
            </a:avLst>
          </a:prstGeom>
          <a:solidFill>
            <a:srgbClr val="F4F6FA"/>
          </a:solidFill>
          <a:ln w="9525">
            <a:solidFill>
              <a:srgbClr val="DCE4F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57200" y="3895344"/>
            <a:ext cx="41148" cy="658368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12648" y="3840480"/>
            <a:ext cx="1673352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① 到货方式二选一：「整车到货」有送货单可识别；「快递 / 零担」没有清单，自己勾部件。</a:t>
            </a:r>
            <a:endParaRPr lang="en-US" sz="980" dirty="0"/>
          </a:p>
        </p:txBody>
      </p:sp>
      <p:sp>
        <p:nvSpPr>
          <p:cNvPr id="10" name="Shape 7"/>
          <p:cNvSpPr/>
          <p:nvPr/>
        </p:nvSpPr>
        <p:spPr>
          <a:xfrm>
            <a:off x="2551176" y="3785616"/>
            <a:ext cx="1947672" cy="877824"/>
          </a:xfrm>
          <a:prstGeom prst="roundRect">
            <a:avLst>
              <a:gd name="adj" fmla="val 6250"/>
            </a:avLst>
          </a:prstGeom>
          <a:solidFill>
            <a:srgbClr val="F4F6FA"/>
          </a:solidFill>
          <a:ln w="9525">
            <a:solidFill>
              <a:srgbClr val="DCE4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551176" y="3895344"/>
            <a:ext cx="41148" cy="658368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706624" y="3840480"/>
            <a:ext cx="1673352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同一段里填到货项目、到货日期，车牌号由 AI 从清单上识别、可手动改。</a:t>
            </a:r>
            <a:endParaRPr lang="en-US" sz="980" dirty="0"/>
          </a:p>
        </p:txBody>
      </p:sp>
      <p:sp>
        <p:nvSpPr>
          <p:cNvPr id="13" name="Shape 10"/>
          <p:cNvSpPr/>
          <p:nvPr/>
        </p:nvSpPr>
        <p:spPr>
          <a:xfrm>
            <a:off x="4645152" y="3785616"/>
            <a:ext cx="1947672" cy="877824"/>
          </a:xfrm>
          <a:prstGeom prst="roundRect">
            <a:avLst>
              <a:gd name="adj" fmla="val 6250"/>
            </a:avLst>
          </a:prstGeom>
          <a:solidFill>
            <a:srgbClr val="F4F6FA"/>
          </a:solidFill>
          <a:ln w="9525">
            <a:solidFill>
              <a:srgbClr val="DCE4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645152" y="3895344"/>
            <a:ext cx="41148" cy="658368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800600" y="3840480"/>
            <a:ext cx="1673352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② 到货清单和货物照片**都要传**（清单可直接传 Excel / PDF 电子送货单），拍照/相册/文件三种方式。</a:t>
            </a:r>
            <a:endParaRPr lang="en-US" sz="980" dirty="0"/>
          </a:p>
        </p:txBody>
      </p:sp>
      <p:sp>
        <p:nvSpPr>
          <p:cNvPr id="16" name="Shape 13"/>
          <p:cNvSpPr/>
          <p:nvPr/>
        </p:nvSpPr>
        <p:spPr>
          <a:xfrm>
            <a:off x="6739128" y="3785616"/>
            <a:ext cx="1947672" cy="877824"/>
          </a:xfrm>
          <a:prstGeom prst="roundRect">
            <a:avLst>
              <a:gd name="adj" fmla="val 6250"/>
            </a:avLst>
          </a:prstGeom>
          <a:solidFill>
            <a:srgbClr val="F4F6FA"/>
          </a:solidFill>
          <a:ln w="9525">
            <a:solidFill>
              <a:srgbClr val="DCE4F0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739128" y="3895344"/>
            <a:ext cx="41148" cy="658368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894576" y="3840480"/>
            <a:ext cx="1673352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③ 明细确认：AI 识别后逐行核对，橙色行表示置信度低，必须人工复核；改完点「确认提交到货登记」。</a:t>
            </a:r>
            <a:endParaRPr lang="en-US" sz="980" dirty="0"/>
          </a:p>
        </p:txBody>
      </p:sp>
      <p:sp>
        <p:nvSpPr>
          <p:cNvPr id="19" name="Shape 16"/>
          <p:cNvSpPr/>
          <p:nvPr/>
        </p:nvSpPr>
        <p:spPr>
          <a:xfrm>
            <a:off x="0" y="5097780"/>
            <a:ext cx="9144000" cy="45720"/>
          </a:xfrm>
          <a:prstGeom prst="rect">
            <a:avLst/>
          </a:prstGeom>
          <a:solidFill>
            <a:srgbClr val="E8EEF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57200" y="4777740"/>
            <a:ext cx="75895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6B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到货登记管理系统 · 使用教程</a:t>
            </a:r>
            <a:endParaRPr lang="en-US" sz="850" dirty="0"/>
          </a:p>
        </p:txBody>
      </p:sp>
      <p:sp>
        <p:nvSpPr>
          <p:cNvPr id="21" name="Text 18"/>
          <p:cNvSpPr/>
          <p:nvPr/>
        </p:nvSpPr>
        <p:spPr>
          <a:xfrm>
            <a:off x="8138160" y="4777740"/>
            <a:ext cx="5486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A6B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0292" cy="621792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283464"/>
            <a:ext cx="80467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F6F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第三章 · 登记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521208"/>
            <a:ext cx="80467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到货登记：6 步走完一车货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457200" y="1243584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243584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005840" y="1216152"/>
            <a:ext cx="766267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06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手机上点「到货登记」页签（或在项目卡上点「去登记」），自动带上项目与日期。</a:t>
            </a:r>
            <a:endParaRPr lang="en-US" sz="1060" dirty="0"/>
          </a:p>
        </p:txBody>
      </p:sp>
      <p:sp>
        <p:nvSpPr>
          <p:cNvPr id="8" name="Shape 6"/>
          <p:cNvSpPr/>
          <p:nvPr/>
        </p:nvSpPr>
        <p:spPr>
          <a:xfrm>
            <a:off x="457200" y="1731874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731874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1005840" y="1704442"/>
            <a:ext cx="766267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06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选到货方式：有送货单选「整车到货」；零散发来选「快递 / 零担」。</a:t>
            </a:r>
            <a:endParaRPr lang="en-US" sz="1060" dirty="0"/>
          </a:p>
        </p:txBody>
      </p:sp>
      <p:sp>
        <p:nvSpPr>
          <p:cNvPr id="11" name="Shape 9"/>
          <p:cNvSpPr/>
          <p:nvPr/>
        </p:nvSpPr>
        <p:spPr>
          <a:xfrm>
            <a:off x="457200" y="2220163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220163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005840" y="2192731"/>
            <a:ext cx="766267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06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核对到货项目与到货日期，车牌号看一眼 AI 识别得对不对，不对直接改。</a:t>
            </a:r>
            <a:endParaRPr lang="en-US" sz="1060" dirty="0"/>
          </a:p>
        </p:txBody>
      </p:sp>
      <p:sp>
        <p:nvSpPr>
          <p:cNvPr id="14" name="Shape 12"/>
          <p:cNvSpPr/>
          <p:nvPr/>
        </p:nvSpPr>
        <p:spPr>
          <a:xfrm>
            <a:off x="457200" y="2708453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708453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1005840" y="2681021"/>
            <a:ext cx="766267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06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上传到货清单（Excel / PDF / 拍照都行）＋ 货物照片（外观质检与归档用），两样都要有。</a:t>
            </a:r>
            <a:endParaRPr lang="en-US" sz="1060" dirty="0"/>
          </a:p>
        </p:txBody>
      </p:sp>
      <p:sp>
        <p:nvSpPr>
          <p:cNvPr id="17" name="Shape 15"/>
          <p:cNvSpPr/>
          <p:nvPr/>
        </p:nvSpPr>
        <p:spPr>
          <a:xfrm>
            <a:off x="457200" y="3196742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196742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1005840" y="3169310"/>
            <a:ext cx="766267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06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等 AI 识别完，逐行核对「本次到货」数量；橙色的行是置信度低，必须自己确认；缺的部件点「从清单勾选部件」补。</a:t>
            </a:r>
            <a:endParaRPr lang="en-US" sz="1060" dirty="0"/>
          </a:p>
        </p:txBody>
      </p:sp>
      <p:sp>
        <p:nvSpPr>
          <p:cNvPr id="20" name="Shape 18"/>
          <p:cNvSpPr/>
          <p:nvPr/>
        </p:nvSpPr>
        <p:spPr>
          <a:xfrm>
            <a:off x="457200" y="3685032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685032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1005840" y="3657600"/>
            <a:ext cx="766267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06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看最下面一行校验提示变成「可以提交」，点「确认提交到货登记」—— 出回执就成了。</a:t>
            </a:r>
            <a:endParaRPr lang="en-US" sz="1060" dirty="0"/>
          </a:p>
        </p:txBody>
      </p:sp>
      <p:sp>
        <p:nvSpPr>
          <p:cNvPr id="23" name="Shape 21"/>
          <p:cNvSpPr/>
          <p:nvPr/>
        </p:nvSpPr>
        <p:spPr>
          <a:xfrm>
            <a:off x="457200" y="4187952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EDF3FE"/>
          </a:solidFill>
          <a:ln w="9525">
            <a:solidFill>
              <a:srgbClr val="DCE4F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57200" y="4297680"/>
            <a:ext cx="41148" cy="237744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12648" y="4242816"/>
            <a:ext cx="79552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★ 一次到货一张单：项目或到货方式一换就是新单，同一天多车到货请分多次登记，不要合并。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0" y="5097780"/>
            <a:ext cx="9144000" cy="45720"/>
          </a:xfrm>
          <a:prstGeom prst="rect">
            <a:avLst/>
          </a:prstGeom>
          <a:solidFill>
            <a:srgbClr val="E8EEF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777740"/>
            <a:ext cx="75895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6B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到货登记管理系统 · 使用教程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8138160" y="4777740"/>
            <a:ext cx="5486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A6B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0292" cy="621792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283464"/>
            <a:ext cx="80467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F6F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第三章 · 登记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521208"/>
            <a:ext cx="80467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四个容易踩的坑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457200" y="1243584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243584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005840" y="1216152"/>
            <a:ext cx="766267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项目选错 —— 提交前再看一眼项目名与档案号。选错项目，这批货就挂到别人项目上了。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92224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792224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B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1005840" y="1764792"/>
            <a:ext cx="766267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只传清单不传照片 —— 两个都必填。缺照片底部会提示「缺货物照片」，提交不了。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57200" y="2340864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40864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005840" y="2313432"/>
            <a:ext cx="766267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橙色行不看就交 —— 橙＝AI 没把准，数量错了后面全跟着错，必须人工复核。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57200" y="2889504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89504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1005840" y="2862072"/>
            <a:ext cx="766267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重复/多次合并成一单 —— 同一天多车请分次登记；系统按内容判重，但别刻意重复传。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57200" y="3438144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438144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E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1005840" y="3410712"/>
            <a:ext cx="766267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照片里有合同号、单价 —— 这些是非货物行，系统会自动剔除，不会混进部件清单。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0" y="5097780"/>
            <a:ext cx="9144000" cy="45720"/>
          </a:xfrm>
          <a:prstGeom prst="rect">
            <a:avLst/>
          </a:prstGeom>
          <a:solidFill>
            <a:srgbClr val="E8EEF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777740"/>
            <a:ext cx="75895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6B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到货登记管理系统 · 使用教程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8138160" y="4777740"/>
            <a:ext cx="5486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A6B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229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103120"/>
            <a:ext cx="2834640" cy="32004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1887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F6F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第四章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457200" y="1572768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管理端：看全部、维护清单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457200" y="2304288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总看板 · 到货明细 · 部件信息 · 用户管理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2834640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8A97A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管理端是给管理员用的。现场的人可以只看第二、三章；负责维护部件清单的人要看完</a:t>
            </a:r>
            <a:endParaRPr lang="en-US" sz="11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8A97A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这一章 —— 因为「AI 认不认得」取决于这里的清单。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138160" y="4759452"/>
            <a:ext cx="5486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A97A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0292" cy="621792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283464"/>
            <a:ext cx="80467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F6F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第四章 · 管理端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521208"/>
            <a:ext cx="80467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总看板：全部门项目的到货进度，一屏看完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402336" y="1097280"/>
            <a:ext cx="8339328" cy="2578608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9525">
            <a:solidFill>
              <a:srgbClr val="DCE4F0"/>
            </a:solidFill>
            <a:prstDash val="solid"/>
          </a:ln>
        </p:spPr>
      </p:sp>
      <p:pic>
        <p:nvPicPr>
          <p:cNvPr id="6" name="Image 0" descr="C:\Users\030\WorkBuddy\飞书\_ppt_tutorial\shots\41_arrival_admin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57200" y="1152144"/>
            <a:ext cx="8229600" cy="24688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57200" y="3785616"/>
            <a:ext cx="1947672" cy="877824"/>
          </a:xfrm>
          <a:prstGeom prst="roundRect">
            <a:avLst>
              <a:gd name="adj" fmla="val 6250"/>
            </a:avLst>
          </a:prstGeom>
          <a:solidFill>
            <a:srgbClr val="F4F6FA"/>
          </a:solidFill>
          <a:ln w="9525">
            <a:solidFill>
              <a:srgbClr val="DCE4F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57200" y="3895344"/>
            <a:ext cx="41148" cy="658368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12648" y="3840480"/>
            <a:ext cx="1673352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八个数字：项目总数 / 已到齐 / 部分到货 / 未到货 / 整体到货率 / 应到总量 / 已到总量 / 质量异常。</a:t>
            </a:r>
            <a:endParaRPr lang="en-US" sz="980" dirty="0"/>
          </a:p>
        </p:txBody>
      </p:sp>
      <p:sp>
        <p:nvSpPr>
          <p:cNvPr id="10" name="Shape 7"/>
          <p:cNvSpPr/>
          <p:nvPr/>
        </p:nvSpPr>
        <p:spPr>
          <a:xfrm>
            <a:off x="2551176" y="3785616"/>
            <a:ext cx="1947672" cy="877824"/>
          </a:xfrm>
          <a:prstGeom prst="roundRect">
            <a:avLst>
              <a:gd name="adj" fmla="val 6250"/>
            </a:avLst>
          </a:prstGeom>
          <a:solidFill>
            <a:srgbClr val="F4F6FA"/>
          </a:solidFill>
          <a:ln w="9525">
            <a:solidFill>
              <a:srgbClr val="DCE4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551176" y="3895344"/>
            <a:ext cx="41148" cy="658368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706624" y="3840480"/>
            <a:ext cx="1673352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「项目到货进度总看板」按项目一行：现场经理、到货状态、应到 / 已到 / 未到、到货率、质量异常。</a:t>
            </a:r>
            <a:endParaRPr lang="en-US" sz="980" dirty="0"/>
          </a:p>
        </p:txBody>
      </p:sp>
      <p:sp>
        <p:nvSpPr>
          <p:cNvPr id="13" name="Shape 10"/>
          <p:cNvSpPr/>
          <p:nvPr/>
        </p:nvSpPr>
        <p:spPr>
          <a:xfrm>
            <a:off x="4645152" y="3785616"/>
            <a:ext cx="1947672" cy="877824"/>
          </a:xfrm>
          <a:prstGeom prst="roundRect">
            <a:avLst>
              <a:gd name="adj" fmla="val 6250"/>
            </a:avLst>
          </a:prstGeom>
          <a:solidFill>
            <a:srgbClr val="F4F6FA"/>
          </a:solidFill>
          <a:ln w="9525">
            <a:solidFill>
              <a:srgbClr val="DCE4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645152" y="3895344"/>
            <a:ext cx="41148" cy="658368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800600" y="3840480"/>
            <a:ext cx="1673352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可按档案号 / 项目名 / 图号搜，也能按到货状态、现场经理筛。</a:t>
            </a:r>
            <a:endParaRPr lang="en-US" sz="980" dirty="0"/>
          </a:p>
        </p:txBody>
      </p:sp>
      <p:sp>
        <p:nvSpPr>
          <p:cNvPr id="16" name="Shape 13"/>
          <p:cNvSpPr/>
          <p:nvPr/>
        </p:nvSpPr>
        <p:spPr>
          <a:xfrm>
            <a:off x="6739128" y="3785616"/>
            <a:ext cx="1947672" cy="877824"/>
          </a:xfrm>
          <a:prstGeom prst="roundRect">
            <a:avLst>
              <a:gd name="adj" fmla="val 6250"/>
            </a:avLst>
          </a:prstGeom>
          <a:solidFill>
            <a:srgbClr val="F4F6FA"/>
          </a:solidFill>
          <a:ln w="9525">
            <a:solidFill>
              <a:srgbClr val="DCE4F0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739128" y="3895344"/>
            <a:ext cx="41148" cy="658368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894576" y="3840480"/>
            <a:ext cx="1673352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下面是「质量问题清单」：质检不合格的记录都在这儿，可定位到那次登记的明细与照片。</a:t>
            </a:r>
            <a:endParaRPr lang="en-US" sz="980" dirty="0"/>
          </a:p>
        </p:txBody>
      </p:sp>
      <p:sp>
        <p:nvSpPr>
          <p:cNvPr id="19" name="Shape 16"/>
          <p:cNvSpPr/>
          <p:nvPr/>
        </p:nvSpPr>
        <p:spPr>
          <a:xfrm>
            <a:off x="0" y="5097780"/>
            <a:ext cx="9144000" cy="45720"/>
          </a:xfrm>
          <a:prstGeom prst="rect">
            <a:avLst/>
          </a:prstGeom>
          <a:solidFill>
            <a:srgbClr val="E8EEF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57200" y="4777740"/>
            <a:ext cx="75895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6B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到货登记管理系统 · 使用教程</a:t>
            </a:r>
            <a:endParaRPr lang="en-US" sz="850" dirty="0"/>
          </a:p>
        </p:txBody>
      </p:sp>
      <p:sp>
        <p:nvSpPr>
          <p:cNvPr id="21" name="Text 18"/>
          <p:cNvSpPr/>
          <p:nvPr/>
        </p:nvSpPr>
        <p:spPr>
          <a:xfrm>
            <a:off x="8138160" y="4777740"/>
            <a:ext cx="5486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A6B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</a:t>
            </a:r>
            <a:endParaRPr lang="en-US" sz="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0292" cy="621792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283464"/>
            <a:ext cx="80467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F6F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第四章 · 管理端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521208"/>
            <a:ext cx="80467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部件信息：全局唯一的知识库，AI 按它对号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402336" y="1097280"/>
            <a:ext cx="8339328" cy="2578608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9525">
            <a:solidFill>
              <a:srgbClr val="DCE4F0"/>
            </a:solidFill>
            <a:prstDash val="solid"/>
          </a:ln>
        </p:spPr>
      </p:sp>
      <p:pic>
        <p:nvPicPr>
          <p:cNvPr id="6" name="Image 0" descr="C:\Users\030\WorkBuddy\飞书\_ppt_tutorial\shots\44_arrival_parts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57200" y="1152144"/>
            <a:ext cx="8229600" cy="24688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57200" y="3785616"/>
            <a:ext cx="1947672" cy="877824"/>
          </a:xfrm>
          <a:prstGeom prst="roundRect">
            <a:avLst>
              <a:gd name="adj" fmla="val 6250"/>
            </a:avLst>
          </a:prstGeom>
          <a:solidFill>
            <a:srgbClr val="F4F6FA"/>
          </a:solidFill>
          <a:ln w="9525">
            <a:solidFill>
              <a:srgbClr val="DCE4F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57200" y="3895344"/>
            <a:ext cx="41148" cy="658368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12648" y="3840480"/>
            <a:ext cx="1673352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这里写着一句关键话：全局唯一、独立维护，不随项目新增或变更而改变。</a:t>
            </a:r>
            <a:endParaRPr lang="en-US" sz="980" dirty="0"/>
          </a:p>
        </p:txBody>
      </p:sp>
      <p:sp>
        <p:nvSpPr>
          <p:cNvPr id="10" name="Shape 7"/>
          <p:cNvSpPr/>
          <p:nvPr/>
        </p:nvSpPr>
        <p:spPr>
          <a:xfrm>
            <a:off x="2551176" y="3785616"/>
            <a:ext cx="1947672" cy="877824"/>
          </a:xfrm>
          <a:prstGeom prst="roundRect">
            <a:avLst>
              <a:gd name="adj" fmla="val 6250"/>
            </a:avLst>
          </a:prstGeom>
          <a:solidFill>
            <a:srgbClr val="F4F6FA"/>
          </a:solidFill>
          <a:ln w="9525">
            <a:solidFill>
              <a:srgbClr val="DCE4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551176" y="3895344"/>
            <a:ext cx="41148" cy="658368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706624" y="3840480"/>
            <a:ext cx="1673352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每条部件有图号、名称、规格型号、单位、类别、材质、适用机型、照片。</a:t>
            </a:r>
            <a:endParaRPr lang="en-US" sz="980" dirty="0"/>
          </a:p>
        </p:txBody>
      </p:sp>
      <p:sp>
        <p:nvSpPr>
          <p:cNvPr id="13" name="Shape 10"/>
          <p:cNvSpPr/>
          <p:nvPr/>
        </p:nvSpPr>
        <p:spPr>
          <a:xfrm>
            <a:off x="4645152" y="3785616"/>
            <a:ext cx="1947672" cy="877824"/>
          </a:xfrm>
          <a:prstGeom prst="roundRect">
            <a:avLst>
              <a:gd name="adj" fmla="val 6250"/>
            </a:avLst>
          </a:prstGeom>
          <a:solidFill>
            <a:srgbClr val="F4F6FA"/>
          </a:solidFill>
          <a:ln w="9525">
            <a:solidFill>
              <a:srgbClr val="DCE4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645152" y="3895344"/>
            <a:ext cx="41148" cy="658368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800600" y="3840480"/>
            <a:ext cx="1673352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AI 认图就是拿照片去对这份清单 —— 清单越准，现场识别越准。</a:t>
            </a:r>
            <a:endParaRPr lang="en-US" sz="980" dirty="0"/>
          </a:p>
        </p:txBody>
      </p:sp>
      <p:sp>
        <p:nvSpPr>
          <p:cNvPr id="16" name="Shape 13"/>
          <p:cNvSpPr/>
          <p:nvPr/>
        </p:nvSpPr>
        <p:spPr>
          <a:xfrm>
            <a:off x="6739128" y="3785616"/>
            <a:ext cx="1947672" cy="877824"/>
          </a:xfrm>
          <a:prstGeom prst="roundRect">
            <a:avLst>
              <a:gd name="adj" fmla="val 6250"/>
            </a:avLst>
          </a:prstGeom>
          <a:solidFill>
            <a:srgbClr val="F4F6FA"/>
          </a:solidFill>
          <a:ln w="9525">
            <a:solidFill>
              <a:srgbClr val="DCE4F0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739128" y="3895344"/>
            <a:ext cx="41148" cy="658368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894576" y="3840480"/>
            <a:ext cx="1673352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右上「新增部件」；每行可编辑、补照片、删除（删除前会看有没有被项目清单引用）。</a:t>
            </a:r>
            <a:endParaRPr lang="en-US" sz="980" dirty="0"/>
          </a:p>
        </p:txBody>
      </p:sp>
      <p:sp>
        <p:nvSpPr>
          <p:cNvPr id="19" name="Shape 16"/>
          <p:cNvSpPr/>
          <p:nvPr/>
        </p:nvSpPr>
        <p:spPr>
          <a:xfrm>
            <a:off x="0" y="5097780"/>
            <a:ext cx="9144000" cy="45720"/>
          </a:xfrm>
          <a:prstGeom prst="rect">
            <a:avLst/>
          </a:prstGeom>
          <a:solidFill>
            <a:srgbClr val="E8EEF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57200" y="4777740"/>
            <a:ext cx="75895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6B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到货登记管理系统 · 使用教程</a:t>
            </a:r>
            <a:endParaRPr lang="en-US" sz="850" dirty="0"/>
          </a:p>
        </p:txBody>
      </p:sp>
      <p:sp>
        <p:nvSpPr>
          <p:cNvPr id="21" name="Text 18"/>
          <p:cNvSpPr/>
          <p:nvPr/>
        </p:nvSpPr>
        <p:spPr>
          <a:xfrm>
            <a:off x="8138160" y="4777740"/>
            <a:ext cx="5486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A6B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</a:t>
            </a:r>
            <a:endParaRPr lang="en-US" sz="8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0292" cy="621792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283464"/>
            <a:ext cx="80467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F6F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第四章 · 管理端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521208"/>
            <a:ext cx="80467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管理端四个页签，各干什么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457200" y="1243584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243584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005840" y="1216152"/>
            <a:ext cx="766267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08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总看板 —— 全项目进度 + 质量问题清单，回答「整体到货到什么程度了」。</a:t>
            </a:r>
            <a:endParaRPr lang="en-US" sz="1080" dirty="0"/>
          </a:p>
        </p:txBody>
      </p:sp>
      <p:sp>
        <p:nvSpPr>
          <p:cNvPr id="8" name="Shape 6"/>
          <p:cNvSpPr/>
          <p:nvPr/>
        </p:nvSpPr>
        <p:spPr>
          <a:xfrm>
            <a:off x="457200" y="1792224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792224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B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1005840" y="1764792"/>
            <a:ext cx="766267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08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到货明细 —— 每一次登记的明细行都在，可按项目、按日期、按部件查，带照片。</a:t>
            </a:r>
            <a:endParaRPr lang="en-US" sz="1080" dirty="0"/>
          </a:p>
        </p:txBody>
      </p:sp>
      <p:sp>
        <p:nvSpPr>
          <p:cNvPr id="11" name="Shape 9"/>
          <p:cNvSpPr/>
          <p:nvPr/>
        </p:nvSpPr>
        <p:spPr>
          <a:xfrm>
            <a:off x="457200" y="2340864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40864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005840" y="2313432"/>
            <a:ext cx="766267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08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部件信息 —— 部件知识库（图号、名称、规格、照片），AI 识别就靠它。</a:t>
            </a:r>
            <a:endParaRPr lang="en-US" sz="1080" dirty="0"/>
          </a:p>
        </p:txBody>
      </p:sp>
      <p:sp>
        <p:nvSpPr>
          <p:cNvPr id="14" name="Shape 12"/>
          <p:cNvSpPr/>
          <p:nvPr/>
        </p:nvSpPr>
        <p:spPr>
          <a:xfrm>
            <a:off x="457200" y="2889504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89504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1005840" y="2862072"/>
            <a:ext cx="766267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08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用户管理 —— 谁是什么角色、项目指派给谁；没指派现场经理的项目，他登录后看不到。</a:t>
            </a:r>
            <a:endParaRPr lang="en-US" sz="1080" dirty="0"/>
          </a:p>
        </p:txBody>
      </p:sp>
      <p:sp>
        <p:nvSpPr>
          <p:cNvPr id="17" name="Shape 15"/>
          <p:cNvSpPr/>
          <p:nvPr/>
        </p:nvSpPr>
        <p:spPr>
          <a:xfrm>
            <a:off x="457200" y="3438144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438144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E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1005840" y="3410712"/>
            <a:ext cx="766267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08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项目清单换版 —— 在项目卡「上传清单」导新版本：新增部件补进来，已登记的进度一条不丢。</a:t>
            </a:r>
            <a:endParaRPr lang="en-US" sz="1080" dirty="0"/>
          </a:p>
        </p:txBody>
      </p:sp>
      <p:sp>
        <p:nvSpPr>
          <p:cNvPr id="20" name="Shape 18"/>
          <p:cNvSpPr/>
          <p:nvPr/>
        </p:nvSpPr>
        <p:spPr>
          <a:xfrm>
            <a:off x="457200" y="4187952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EDF3FE"/>
          </a:solidFill>
          <a:ln w="9525">
            <a:solidFill>
              <a:srgbClr val="DCE4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57200" y="4297680"/>
            <a:ext cx="41148" cy="237744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12648" y="4242816"/>
            <a:ext cx="79552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★ 撤销登记、删除项目这类动作只在管理端出现，且都要二次确认 —— 影响面先算给你看，不会一按就没。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0" y="5097780"/>
            <a:ext cx="9144000" cy="45720"/>
          </a:xfrm>
          <a:prstGeom prst="rect">
            <a:avLst/>
          </a:prstGeom>
          <a:solidFill>
            <a:srgbClr val="E8EEF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4777740"/>
            <a:ext cx="75895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6B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到货登记管理系统 · 使用教程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8138160" y="4777740"/>
            <a:ext cx="5486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A6B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endParaRPr lang="en-US" sz="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229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103120"/>
            <a:ext cx="2834640" cy="32004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1887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F6F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第五章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457200" y="1572768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出错怎么办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457200" y="2304288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登录 · 看不到项目 · 识别不准 · 提交不了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2834640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8A97A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这一章是速查表。八成的「故障」是指派或清单没到位，不是系统坏了。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138160" y="4759452"/>
            <a:ext cx="5486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A97A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19</a:t>
            </a:r>
            <a:endParaRPr lang="en-US" sz="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0292" cy="621792"/>
          </a:xfrm>
          <a:prstGeom prst="rect">
            <a:avLst/>
          </a:prstGeom>
          <a:solidFill>
            <a:srgbClr val="C2610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283464"/>
            <a:ext cx="80467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2610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第五章 · 排错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521208"/>
            <a:ext cx="80467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常见问题速查（现象 → 怎么办）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457200" y="1152144"/>
            <a:ext cx="4023360" cy="548640"/>
          </a:xfrm>
          <a:prstGeom prst="roundRect">
            <a:avLst>
              <a:gd name="adj" fmla="val 10000"/>
            </a:avLst>
          </a:prstGeom>
          <a:solidFill>
            <a:srgbClr val="F4F6FA"/>
          </a:solidFill>
          <a:ln w="9525">
            <a:solidFill>
              <a:srgbClr val="DCE4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225296"/>
            <a:ext cx="41148" cy="402336"/>
          </a:xfrm>
          <a:prstGeom prst="rect">
            <a:avLst/>
          </a:prstGeom>
          <a:solidFill>
            <a:srgbClr val="C2610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03504" y="1170432"/>
            <a:ext cx="1481328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95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登录不上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2139696" y="1170432"/>
            <a:ext cx="2212848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6000"/>
              </a:lnSpc>
              <a:buNone/>
            </a:pPr>
            <a:r>
              <a:rPr lang="en-US" sz="91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飞书账号不在应用可用范围 —— 截图发管理员，请他加一下。</a:t>
            </a:r>
            <a:endParaRPr lang="en-US" sz="910" dirty="0"/>
          </a:p>
        </p:txBody>
      </p:sp>
      <p:sp>
        <p:nvSpPr>
          <p:cNvPr id="9" name="Shape 7"/>
          <p:cNvSpPr/>
          <p:nvPr/>
        </p:nvSpPr>
        <p:spPr>
          <a:xfrm>
            <a:off x="4663440" y="1152144"/>
            <a:ext cx="4023360" cy="548640"/>
          </a:xfrm>
          <a:prstGeom prst="roundRect">
            <a:avLst>
              <a:gd name="adj" fmla="val 10000"/>
            </a:avLst>
          </a:prstGeom>
          <a:solidFill>
            <a:srgbClr val="F4F6FA"/>
          </a:solidFill>
          <a:ln w="9525">
            <a:solidFill>
              <a:srgbClr val="DCE4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63440" y="1225296"/>
            <a:ext cx="41148" cy="402336"/>
          </a:xfrm>
          <a:prstGeom prst="rect">
            <a:avLst/>
          </a:prstGeom>
          <a:solidFill>
            <a:srgbClr val="C2610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09744" y="1170432"/>
            <a:ext cx="1481328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95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看到「暂无项目」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6345936" y="1170432"/>
            <a:ext cx="2212848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6000"/>
              </a:lnSpc>
              <a:buNone/>
            </a:pPr>
            <a:r>
              <a:rPr lang="en-US" sz="91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管理员还没把你指派到项目上 —— 请他指派后再刷新。</a:t>
            </a:r>
            <a:endParaRPr lang="en-US" sz="910" dirty="0"/>
          </a:p>
        </p:txBody>
      </p:sp>
      <p:sp>
        <p:nvSpPr>
          <p:cNvPr id="13" name="Shape 11"/>
          <p:cNvSpPr/>
          <p:nvPr/>
        </p:nvSpPr>
        <p:spPr>
          <a:xfrm>
            <a:off x="457200" y="1783080"/>
            <a:ext cx="4023360" cy="548640"/>
          </a:xfrm>
          <a:prstGeom prst="roundRect">
            <a:avLst>
              <a:gd name="adj" fmla="val 10000"/>
            </a:avLst>
          </a:prstGeom>
          <a:solidFill>
            <a:srgbClr val="F4F6FA"/>
          </a:solidFill>
          <a:ln w="9525">
            <a:solidFill>
              <a:srgbClr val="DCE4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7200" y="1856232"/>
            <a:ext cx="41148" cy="402336"/>
          </a:xfrm>
          <a:prstGeom prst="rect">
            <a:avLst/>
          </a:prstGeom>
          <a:solidFill>
            <a:srgbClr val="C2610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03504" y="1801368"/>
            <a:ext cx="1481328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95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选错身份进去了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2139696" y="1801368"/>
            <a:ext cx="2212848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6000"/>
              </a:lnSpc>
              <a:buNone/>
            </a:pPr>
            <a:r>
              <a:rPr lang="en-US" sz="91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点右上「切换身份」重选一次即可，不影响数据。</a:t>
            </a:r>
            <a:endParaRPr lang="en-US" sz="910" dirty="0"/>
          </a:p>
        </p:txBody>
      </p:sp>
      <p:sp>
        <p:nvSpPr>
          <p:cNvPr id="17" name="Shape 15"/>
          <p:cNvSpPr/>
          <p:nvPr/>
        </p:nvSpPr>
        <p:spPr>
          <a:xfrm>
            <a:off x="4663440" y="1783080"/>
            <a:ext cx="4023360" cy="548640"/>
          </a:xfrm>
          <a:prstGeom prst="roundRect">
            <a:avLst>
              <a:gd name="adj" fmla="val 10000"/>
            </a:avLst>
          </a:prstGeom>
          <a:solidFill>
            <a:srgbClr val="F4F6FA"/>
          </a:solidFill>
          <a:ln w="9525">
            <a:solidFill>
              <a:srgbClr val="DCE4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663440" y="1856232"/>
            <a:ext cx="41148" cy="402336"/>
          </a:xfrm>
          <a:prstGeom prst="rect">
            <a:avLst/>
          </a:prstGeom>
          <a:solidFill>
            <a:srgbClr val="C2610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809744" y="1801368"/>
            <a:ext cx="1481328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95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提交按钮点不动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6345936" y="1801368"/>
            <a:ext cx="2212848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6000"/>
              </a:lnSpc>
              <a:buNone/>
            </a:pPr>
            <a:r>
              <a:rPr lang="en-US" sz="91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看底部那行校验提示：缺清单、缺照片、没填数量都会拦住，按提示补齐。</a:t>
            </a:r>
            <a:endParaRPr lang="en-US" sz="910" dirty="0"/>
          </a:p>
        </p:txBody>
      </p:sp>
      <p:sp>
        <p:nvSpPr>
          <p:cNvPr id="21" name="Shape 19"/>
          <p:cNvSpPr/>
          <p:nvPr/>
        </p:nvSpPr>
        <p:spPr>
          <a:xfrm>
            <a:off x="457200" y="2414016"/>
            <a:ext cx="4023360" cy="548640"/>
          </a:xfrm>
          <a:prstGeom prst="roundRect">
            <a:avLst>
              <a:gd name="adj" fmla="val 10000"/>
            </a:avLst>
          </a:prstGeom>
          <a:solidFill>
            <a:srgbClr val="F4F6FA"/>
          </a:solidFill>
          <a:ln w="9525">
            <a:solidFill>
              <a:srgbClr val="DCE4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57200" y="2487168"/>
            <a:ext cx="41148" cy="402336"/>
          </a:xfrm>
          <a:prstGeom prst="rect">
            <a:avLst/>
          </a:prstGeom>
          <a:solidFill>
            <a:srgbClr val="C2610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03504" y="2432304"/>
            <a:ext cx="1481328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95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AI 认不出部件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2139696" y="2432304"/>
            <a:ext cx="2212848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6000"/>
              </a:lnSpc>
              <a:buNone/>
            </a:pPr>
            <a:r>
              <a:rPr lang="en-US" sz="91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部件不在知识库里，或照片太模糊。拍清楚一点，并请管理员补进清单。</a:t>
            </a:r>
            <a:endParaRPr lang="en-US" sz="910" dirty="0"/>
          </a:p>
        </p:txBody>
      </p:sp>
      <p:sp>
        <p:nvSpPr>
          <p:cNvPr id="25" name="Shape 23"/>
          <p:cNvSpPr/>
          <p:nvPr/>
        </p:nvSpPr>
        <p:spPr>
          <a:xfrm>
            <a:off x="4663440" y="2414016"/>
            <a:ext cx="4023360" cy="548640"/>
          </a:xfrm>
          <a:prstGeom prst="roundRect">
            <a:avLst>
              <a:gd name="adj" fmla="val 10000"/>
            </a:avLst>
          </a:prstGeom>
          <a:solidFill>
            <a:srgbClr val="F4F6FA"/>
          </a:solidFill>
          <a:ln w="9525">
            <a:solidFill>
              <a:srgbClr val="DCE4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663440" y="2487168"/>
            <a:ext cx="41148" cy="402336"/>
          </a:xfrm>
          <a:prstGeom prst="rect">
            <a:avLst/>
          </a:prstGeom>
          <a:solidFill>
            <a:srgbClr val="C2610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809744" y="2432304"/>
            <a:ext cx="1481328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95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识别数量不对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6345936" y="2432304"/>
            <a:ext cx="2212848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6000"/>
              </a:lnSpc>
              <a:buNone/>
            </a:pPr>
            <a:r>
              <a:rPr lang="en-US" sz="91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AI 给的是建议值，直接在「本次到货」里改，以现场实际为准。</a:t>
            </a:r>
            <a:endParaRPr lang="en-US" sz="910" dirty="0"/>
          </a:p>
        </p:txBody>
      </p:sp>
      <p:sp>
        <p:nvSpPr>
          <p:cNvPr id="29" name="Shape 27"/>
          <p:cNvSpPr/>
          <p:nvPr/>
        </p:nvSpPr>
        <p:spPr>
          <a:xfrm>
            <a:off x="457200" y="3044952"/>
            <a:ext cx="4023360" cy="548640"/>
          </a:xfrm>
          <a:prstGeom prst="roundRect">
            <a:avLst>
              <a:gd name="adj" fmla="val 10000"/>
            </a:avLst>
          </a:prstGeom>
          <a:solidFill>
            <a:srgbClr val="F4F6FA"/>
          </a:solidFill>
          <a:ln w="9525">
            <a:solidFill>
              <a:srgbClr val="DCE4F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57200" y="3118104"/>
            <a:ext cx="41148" cy="402336"/>
          </a:xfrm>
          <a:prstGeom prst="rect">
            <a:avLst/>
          </a:prstGeom>
          <a:solidFill>
            <a:srgbClr val="C2610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03504" y="3063240"/>
            <a:ext cx="1481328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95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橙色的行是什么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2139696" y="3063240"/>
            <a:ext cx="2212848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6000"/>
              </a:lnSpc>
              <a:buNone/>
            </a:pPr>
            <a:r>
              <a:rPr lang="en-US" sz="91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AI 置信度低、需要人工复核的行。不确认就提交，错了很难往回收。</a:t>
            </a:r>
            <a:endParaRPr lang="en-US" sz="910" dirty="0"/>
          </a:p>
        </p:txBody>
      </p:sp>
      <p:sp>
        <p:nvSpPr>
          <p:cNvPr id="33" name="Shape 31"/>
          <p:cNvSpPr/>
          <p:nvPr/>
        </p:nvSpPr>
        <p:spPr>
          <a:xfrm>
            <a:off x="4663440" y="3044952"/>
            <a:ext cx="4023360" cy="548640"/>
          </a:xfrm>
          <a:prstGeom prst="roundRect">
            <a:avLst>
              <a:gd name="adj" fmla="val 10000"/>
            </a:avLst>
          </a:prstGeom>
          <a:solidFill>
            <a:srgbClr val="F4F6FA"/>
          </a:solidFill>
          <a:ln w="9525">
            <a:solidFill>
              <a:srgbClr val="DCE4F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663440" y="3118104"/>
            <a:ext cx="41148" cy="402336"/>
          </a:xfrm>
          <a:prstGeom prst="rect">
            <a:avLst/>
          </a:prstGeom>
          <a:solidFill>
            <a:srgbClr val="C2610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809744" y="3063240"/>
            <a:ext cx="1481328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95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提交后没回执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6345936" y="3063240"/>
            <a:ext cx="2212848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6000"/>
              </a:lnSpc>
              <a:buNone/>
            </a:pPr>
            <a:r>
              <a:rPr lang="en-US" sz="91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说明没提交成功。等几秒重试一次，别连续点。</a:t>
            </a:r>
            <a:endParaRPr lang="en-US" sz="910" dirty="0"/>
          </a:p>
        </p:txBody>
      </p:sp>
      <p:sp>
        <p:nvSpPr>
          <p:cNvPr id="37" name="Shape 35"/>
          <p:cNvSpPr/>
          <p:nvPr/>
        </p:nvSpPr>
        <p:spPr>
          <a:xfrm>
            <a:off x="457200" y="3675888"/>
            <a:ext cx="4023360" cy="548640"/>
          </a:xfrm>
          <a:prstGeom prst="roundRect">
            <a:avLst>
              <a:gd name="adj" fmla="val 10000"/>
            </a:avLst>
          </a:prstGeom>
          <a:solidFill>
            <a:srgbClr val="F4F6FA"/>
          </a:solidFill>
          <a:ln w="9525">
            <a:solidFill>
              <a:srgbClr val="DCE4F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57200" y="3749040"/>
            <a:ext cx="41148" cy="402336"/>
          </a:xfrm>
          <a:prstGeom prst="rect">
            <a:avLst/>
          </a:prstGeom>
          <a:solidFill>
            <a:srgbClr val="C2610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03504" y="3694176"/>
            <a:ext cx="1481328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95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登记错了想撤销</a:t>
            </a:r>
            <a:endParaRPr lang="en-US" sz="950" dirty="0"/>
          </a:p>
        </p:txBody>
      </p:sp>
      <p:sp>
        <p:nvSpPr>
          <p:cNvPr id="40" name="Text 38"/>
          <p:cNvSpPr/>
          <p:nvPr/>
        </p:nvSpPr>
        <p:spPr>
          <a:xfrm>
            <a:off x="2139696" y="3694176"/>
            <a:ext cx="2212848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6000"/>
              </a:lnSpc>
              <a:buNone/>
            </a:pPr>
            <a:r>
              <a:rPr lang="en-US" sz="91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联系管理员在管理端撤销 —— 会留痕，不要重复提交冲账。</a:t>
            </a:r>
            <a:endParaRPr lang="en-US" sz="910" dirty="0"/>
          </a:p>
        </p:txBody>
      </p:sp>
      <p:sp>
        <p:nvSpPr>
          <p:cNvPr id="41" name="Shape 39"/>
          <p:cNvSpPr/>
          <p:nvPr/>
        </p:nvSpPr>
        <p:spPr>
          <a:xfrm>
            <a:off x="4663440" y="3675888"/>
            <a:ext cx="4023360" cy="548640"/>
          </a:xfrm>
          <a:prstGeom prst="roundRect">
            <a:avLst>
              <a:gd name="adj" fmla="val 10000"/>
            </a:avLst>
          </a:prstGeom>
          <a:solidFill>
            <a:srgbClr val="F4F6FA"/>
          </a:solidFill>
          <a:ln w="9525">
            <a:solidFill>
              <a:srgbClr val="DCE4F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663440" y="3749040"/>
            <a:ext cx="41148" cy="402336"/>
          </a:xfrm>
          <a:prstGeom prst="rect">
            <a:avLst/>
          </a:prstGeom>
          <a:solidFill>
            <a:srgbClr val="C2610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809744" y="3694176"/>
            <a:ext cx="1481328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950" b="1" dirty="0">
                <a:solidFill>
                  <a:srgbClr val="1229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项目从列表消失了</a:t>
            </a:r>
            <a:endParaRPr lang="en-US" sz="950" dirty="0"/>
          </a:p>
        </p:txBody>
      </p:sp>
      <p:sp>
        <p:nvSpPr>
          <p:cNvPr id="44" name="Text 42"/>
          <p:cNvSpPr/>
          <p:nvPr/>
        </p:nvSpPr>
        <p:spPr>
          <a:xfrm>
            <a:off x="6345936" y="3694176"/>
            <a:ext cx="2212848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6000"/>
              </a:lnSpc>
              <a:buNone/>
            </a:pPr>
            <a:r>
              <a:rPr lang="en-US" sz="910" dirty="0">
                <a:solidFill>
                  <a:srgbClr val="1F29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部件全到齐后自动移进「已完全到货」分组，展开分组就能看到。</a:t>
            </a:r>
            <a:endParaRPr lang="en-US" sz="910" dirty="0"/>
          </a:p>
        </p:txBody>
      </p:sp>
      <p:sp>
        <p:nvSpPr>
          <p:cNvPr id="45" name="Shape 43"/>
          <p:cNvSpPr/>
          <p:nvPr/>
        </p:nvSpPr>
        <p:spPr>
          <a:xfrm>
            <a:off x="0" y="5097780"/>
            <a:ext cx="9144000" cy="45720"/>
          </a:xfrm>
          <a:prstGeom prst="rect">
            <a:avLst/>
          </a:prstGeom>
          <a:solidFill>
            <a:srgbClr val="E8EEF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457200" y="4777740"/>
            <a:ext cx="75895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6B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到货登记管理系统 · 使用教程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8138160" y="4777740"/>
            <a:ext cx="5486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A6B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</a:t>
            </a:r>
            <a:endParaRPr lang="en-US" sz="8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229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1847088"/>
            <a:ext cx="2834640" cy="32004"/>
          </a:xfrm>
          <a:prstGeom prst="rect">
            <a:avLst/>
          </a:prstGeom>
          <a:solidFill>
            <a:srgbClr val="2F6F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084832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拍照代替手抄，AI 代替肉眼清点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457200" y="2798064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CADCF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平台：arr.gongchenglk.com　·　现场用手机浏览器直接打开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457200" y="3255264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7A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部件清单要更新、识别老是不准、项目没指派 —— 随时找工程部。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到货登记管理系统 · 使用教程</dc:title>
  <dc:subject>PptxGenJS Presentation</dc:subject>
  <dc:creator>工程部</dc:creator>
  <cp:lastModifiedBy>工程部</cp:lastModifiedBy>
  <cp:revision>1</cp:revision>
  <dcterms:created xsi:type="dcterms:W3CDTF">2026-10-26T08:34:21Z</dcterms:created>
  <dcterms:modified xsi:type="dcterms:W3CDTF">2026-10-26T08:34:21Z</dcterms:modified>
</cp:coreProperties>
</file>